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71" r:id="rId4"/>
    <p:sldId id="261" r:id="rId5"/>
    <p:sldId id="263" r:id="rId6"/>
    <p:sldId id="272" r:id="rId7"/>
    <p:sldId id="262" r:id="rId8"/>
    <p:sldId id="276" r:id="rId9"/>
    <p:sldId id="278" r:id="rId10"/>
    <p:sldId id="264" r:id="rId11"/>
    <p:sldId id="274" r:id="rId12"/>
    <p:sldId id="280" r:id="rId13"/>
    <p:sldId id="277" r:id="rId14"/>
    <p:sldId id="28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CE3B7-BF33-4E59-9820-D0C73103BE9D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A016E-0BB2-4CCD-9C26-6FC292A5E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4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DA5F23A-911C-4979-9FB2-312C6863FC09}" type="datetimeFigureOut">
              <a:rPr lang="en-CA" smtClean="0"/>
              <a:pPr/>
              <a:t>11/11/2015</a:t>
            </a:fld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8AA0A49-7F81-4A32-A648-A1D1F8DD7D1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Local 598 General Membership Meeting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November 12, 2015</a:t>
            </a:r>
          </a:p>
          <a:p>
            <a:endParaRPr lang="en-CA" dirty="0"/>
          </a:p>
          <a:p>
            <a:pPr algn="ctr"/>
            <a:r>
              <a:rPr lang="en-CA" sz="6000" dirty="0" smtClean="0"/>
              <a:t>Welcome!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balance: </a:t>
            </a:r>
            <a:r>
              <a:rPr lang="en-US" dirty="0" smtClean="0">
                <a:latin typeface="Calibri"/>
              </a:rPr>
              <a:t>≈ </a:t>
            </a:r>
            <a:r>
              <a:rPr lang="en-US" dirty="0" smtClean="0"/>
              <a:t>$99,000</a:t>
            </a:r>
          </a:p>
          <a:p>
            <a:pPr lvl="1"/>
            <a:r>
              <a:rPr lang="en-US" dirty="0" smtClean="0"/>
              <a:t>Average yearly expenses: </a:t>
            </a:r>
            <a:r>
              <a:rPr lang="en-US" dirty="0">
                <a:latin typeface="Calibri"/>
              </a:rPr>
              <a:t>≈ </a:t>
            </a:r>
            <a:r>
              <a:rPr lang="en-US" dirty="0" smtClean="0"/>
              <a:t>$20,000</a:t>
            </a:r>
          </a:p>
          <a:p>
            <a:pPr lvl="1"/>
            <a:r>
              <a:rPr lang="en-US" dirty="0" smtClean="0"/>
              <a:t>Annual dues rebates: </a:t>
            </a:r>
            <a:r>
              <a:rPr lang="en-US" dirty="0">
                <a:latin typeface="Calibri"/>
              </a:rPr>
              <a:t>≈ </a:t>
            </a:r>
            <a:r>
              <a:rPr lang="en-US" dirty="0" smtClean="0"/>
              <a:t>$22,000</a:t>
            </a:r>
          </a:p>
          <a:p>
            <a:endParaRPr lang="en-US" dirty="0" smtClean="0"/>
          </a:p>
          <a:p>
            <a:r>
              <a:rPr lang="en-US" dirty="0" smtClean="0"/>
              <a:t>Monies available for:</a:t>
            </a:r>
          </a:p>
          <a:p>
            <a:pPr lvl="1"/>
            <a:r>
              <a:rPr lang="en-US" dirty="0" smtClean="0"/>
              <a:t>Educationals</a:t>
            </a:r>
          </a:p>
          <a:p>
            <a:pPr lvl="1"/>
            <a:r>
              <a:rPr lang="en-US" dirty="0" smtClean="0"/>
              <a:t>Conferences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Treasurer’s Report –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required by OPSEU Constitution</a:t>
            </a:r>
          </a:p>
          <a:p>
            <a:endParaRPr lang="en-US" dirty="0" smtClean="0"/>
          </a:p>
          <a:p>
            <a:r>
              <a:rPr lang="en-US" dirty="0" smtClean="0"/>
              <a:t>In the past:</a:t>
            </a:r>
          </a:p>
          <a:p>
            <a:pPr lvl="1"/>
            <a:r>
              <a:rPr lang="en-US" dirty="0" smtClean="0"/>
              <a:t>more revenue than expenditures</a:t>
            </a:r>
          </a:p>
          <a:p>
            <a:pPr lvl="1"/>
            <a:r>
              <a:rPr lang="en-US" dirty="0" smtClean="0"/>
              <a:t>consistent review by trustees</a:t>
            </a:r>
          </a:p>
          <a:p>
            <a:endParaRPr lang="en-US" dirty="0" smtClean="0"/>
          </a:p>
          <a:p>
            <a:r>
              <a:rPr lang="en-US" dirty="0" smtClean="0"/>
              <a:t>Presently:</a:t>
            </a:r>
          </a:p>
          <a:p>
            <a:pPr lvl="1"/>
            <a:r>
              <a:rPr lang="en-US" dirty="0" smtClean="0"/>
              <a:t>budget presented to membership</a:t>
            </a:r>
          </a:p>
          <a:p>
            <a:pPr lvl="1"/>
            <a:r>
              <a:rPr lang="en-US" dirty="0" smtClean="0"/>
              <a:t>approved by membership (as is, or with changes)</a:t>
            </a:r>
          </a:p>
        </p:txBody>
      </p:sp>
    </p:spTree>
    <p:extLst>
      <p:ext uri="{BB962C8B-B14F-4D97-AF65-F5344CB8AC3E}">
        <p14:creationId xmlns:p14="http://schemas.microsoft.com/office/powerpoint/2010/main" val="17397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Treasurer’s Report – Budget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76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Greater Toronto Area Council (GTAC)</a:t>
            </a:r>
          </a:p>
          <a:p>
            <a:pPr lvl="1"/>
            <a:r>
              <a:rPr lang="en-US" dirty="0" smtClean="0"/>
              <a:t>Motion to affiliate</a:t>
            </a:r>
          </a:p>
          <a:p>
            <a:pPr lvl="2"/>
            <a:r>
              <a:rPr lang="en-US" i="1" dirty="0" smtClean="0"/>
              <a:t>e.g.</a:t>
            </a:r>
            <a:r>
              <a:rPr lang="en-US" dirty="0" smtClean="0"/>
              <a:t>, “Move that Local 598 affiliate to OPSEU’s Greater Toronto Area Council, effective immediately.”</a:t>
            </a:r>
            <a:endParaRPr lang="en-US" i="1" dirty="0" smtClean="0"/>
          </a:p>
          <a:p>
            <a:pPr lvl="1"/>
            <a:r>
              <a:rPr lang="en-US" dirty="0" smtClean="0"/>
              <a:t>Up to three delegates</a:t>
            </a:r>
          </a:p>
          <a:p>
            <a:pPr lvl="1"/>
            <a:r>
              <a:rPr lang="en-US" dirty="0" smtClean="0"/>
              <a:t>Annual dues from Local 598 to GTAC: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 $87</a:t>
            </a:r>
            <a:endParaRPr lang="en-US" dirty="0" smtClean="0"/>
          </a:p>
          <a:p>
            <a:pPr lvl="1"/>
            <a:endParaRPr lang="en-CA" dirty="0" smtClean="0"/>
          </a:p>
          <a:p>
            <a:r>
              <a:rPr lang="en-CA" dirty="0" smtClean="0"/>
              <a:t>Nominated </a:t>
            </a:r>
            <a:r>
              <a:rPr lang="en-CA" dirty="0"/>
              <a:t>/ Nominated by: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09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Toronto &amp; York Region </a:t>
            </a:r>
            <a:r>
              <a:rPr lang="en-CA" dirty="0" smtClean="0"/>
              <a:t>Labour</a:t>
            </a:r>
            <a:r>
              <a:rPr lang="en-US" dirty="0" smtClean="0"/>
              <a:t> </a:t>
            </a:r>
            <a:r>
              <a:rPr lang="en-US" dirty="0" smtClean="0"/>
              <a:t>Council</a:t>
            </a:r>
          </a:p>
          <a:p>
            <a:pPr lvl="1"/>
            <a:r>
              <a:rPr lang="en-US" dirty="0" smtClean="0"/>
              <a:t>Motion to affiliate</a:t>
            </a:r>
          </a:p>
          <a:p>
            <a:pPr lvl="2"/>
            <a:r>
              <a:rPr lang="en-US" i="1" dirty="0" smtClean="0"/>
              <a:t>e.g.</a:t>
            </a:r>
            <a:r>
              <a:rPr lang="en-US" dirty="0" smtClean="0"/>
              <a:t>, “Move that Local 598 affiliate to </a:t>
            </a:r>
            <a:r>
              <a:rPr lang="en-US" dirty="0" smtClean="0"/>
              <a:t>the Toronto </a:t>
            </a:r>
            <a:r>
              <a:rPr lang="en-US" dirty="0" smtClean="0"/>
              <a:t>&amp; York Region </a:t>
            </a:r>
            <a:r>
              <a:rPr lang="en-CA" dirty="0" smtClean="0"/>
              <a:t>Labour</a:t>
            </a:r>
            <a:r>
              <a:rPr lang="en-US" dirty="0" smtClean="0"/>
              <a:t> </a:t>
            </a:r>
            <a:r>
              <a:rPr lang="en-US" dirty="0" smtClean="0"/>
              <a:t>Council, effective immediately.”</a:t>
            </a:r>
            <a:endParaRPr lang="en-US" i="1" dirty="0" smtClean="0"/>
          </a:p>
          <a:p>
            <a:pPr lvl="1"/>
            <a:r>
              <a:rPr lang="en-US" dirty="0" smtClean="0"/>
              <a:t>Up to two delegates</a:t>
            </a:r>
          </a:p>
          <a:p>
            <a:pPr lvl="1"/>
            <a:r>
              <a:rPr lang="en-US" dirty="0" smtClean="0"/>
              <a:t>Annual dues from Local 598 to </a:t>
            </a:r>
            <a:r>
              <a:rPr lang="en-CA" dirty="0" smtClean="0"/>
              <a:t>Labour</a:t>
            </a:r>
            <a:r>
              <a:rPr lang="en-US" dirty="0" smtClean="0"/>
              <a:t> </a:t>
            </a:r>
            <a:r>
              <a:rPr lang="en-US" dirty="0" smtClean="0"/>
              <a:t>Council: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 $200</a:t>
            </a:r>
            <a:endParaRPr lang="en-US" dirty="0" smtClean="0"/>
          </a:p>
          <a:p>
            <a:pPr lvl="1"/>
            <a:endParaRPr lang="en-CA" dirty="0" smtClean="0"/>
          </a:p>
          <a:p>
            <a:r>
              <a:rPr lang="en-CA" dirty="0" smtClean="0"/>
              <a:t>Nominated </a:t>
            </a:r>
            <a:r>
              <a:rPr lang="en-CA" dirty="0"/>
              <a:t>/ Nominated by: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45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Welcome!</a:t>
            </a:r>
          </a:p>
          <a:p>
            <a:r>
              <a:rPr lang="en-CA" dirty="0" smtClean="0"/>
              <a:t>Where We’ve Been</a:t>
            </a:r>
          </a:p>
          <a:p>
            <a:r>
              <a:rPr lang="en-CA" dirty="0" smtClean="0"/>
              <a:t>Where We’re Going</a:t>
            </a:r>
          </a:p>
          <a:p>
            <a:r>
              <a:rPr lang="en-CA" dirty="0"/>
              <a:t>Trustees’ Report</a:t>
            </a:r>
          </a:p>
          <a:p>
            <a:r>
              <a:rPr lang="en-CA" dirty="0" smtClean="0"/>
              <a:t>Treasurer’s Report</a:t>
            </a:r>
          </a:p>
          <a:p>
            <a:r>
              <a:rPr lang="en-CA" dirty="0" smtClean="0"/>
              <a:t>Election of Delegates</a:t>
            </a:r>
          </a:p>
          <a:p>
            <a:r>
              <a:rPr lang="en-CA" dirty="0" smtClean="0"/>
              <a:t>Gift draws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Welcome!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Statement of Respect</a:t>
            </a:r>
          </a:p>
          <a:p>
            <a:endParaRPr lang="en-CA" dirty="0" smtClean="0"/>
          </a:p>
          <a:p>
            <a:r>
              <a:rPr lang="en-CA" dirty="0" smtClean="0"/>
              <a:t>Your Local 598 representatives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We’ve Been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Since 2014:</a:t>
            </a:r>
          </a:p>
          <a:p>
            <a:r>
              <a:rPr lang="en-CA" dirty="0" smtClean="0"/>
              <a:t>Trustee Audit Reports (“TARs”) brought up to current</a:t>
            </a:r>
          </a:p>
          <a:p>
            <a:r>
              <a:rPr lang="en-CA" dirty="0" smtClean="0"/>
              <a:t>Consistent welcome packages for new members – Starbucks cards as incentives</a:t>
            </a:r>
          </a:p>
          <a:p>
            <a:r>
              <a:rPr lang="en-CA" dirty="0" smtClean="0"/>
              <a:t>Growing membership:</a:t>
            </a:r>
          </a:p>
          <a:p>
            <a:pPr lvl="1"/>
            <a:r>
              <a:rPr lang="en-CA" dirty="0" smtClean="0"/>
              <a:t>currently 368 members</a:t>
            </a:r>
          </a:p>
          <a:p>
            <a:pPr lvl="1"/>
            <a:r>
              <a:rPr lang="en-CA" dirty="0" smtClean="0"/>
              <a:t>up from 345 members in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We’ve Been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Over 300 signed </a:t>
            </a:r>
            <a:r>
              <a:rPr lang="en-CA" dirty="0"/>
              <a:t>members in </a:t>
            </a:r>
            <a:r>
              <a:rPr lang="en-CA" dirty="0" smtClean="0"/>
              <a:t>2014:</a:t>
            </a:r>
            <a:endParaRPr lang="en-CA" dirty="0"/>
          </a:p>
          <a:p>
            <a:pPr lvl="1"/>
            <a:r>
              <a:rPr lang="en-CA" dirty="0"/>
              <a:t>currently </a:t>
            </a:r>
            <a:r>
              <a:rPr lang="en-CA" dirty="0" smtClean="0"/>
              <a:t>338</a:t>
            </a:r>
          </a:p>
          <a:p>
            <a:pPr lvl="1"/>
            <a:r>
              <a:rPr lang="en-CA" dirty="0" smtClean="0"/>
              <a:t>up from 282 in 2014</a:t>
            </a:r>
          </a:p>
          <a:p>
            <a:r>
              <a:rPr lang="en-CA" dirty="0" smtClean="0"/>
              <a:t>OPSEU Convention representation: first time ever with three delegates</a:t>
            </a:r>
          </a:p>
          <a:p>
            <a:pPr lvl="1"/>
            <a:r>
              <a:rPr lang="en-CA" dirty="0" smtClean="0"/>
              <a:t>Pallavi Armoogum</a:t>
            </a:r>
          </a:p>
          <a:p>
            <a:pPr lvl="1"/>
            <a:r>
              <a:rPr lang="en-CA" dirty="0" smtClean="0"/>
              <a:t>Susan Reynolds</a:t>
            </a:r>
          </a:p>
          <a:p>
            <a:pPr lvl="1"/>
            <a:r>
              <a:rPr lang="en-CA" dirty="0" smtClean="0"/>
              <a:t>Jeff Billard</a:t>
            </a:r>
          </a:p>
          <a:p>
            <a:pPr lvl="1"/>
            <a:r>
              <a:rPr lang="en-CA" dirty="0" smtClean="0"/>
              <a:t>Angie Sharma-Lowe (alternate)</a:t>
            </a:r>
          </a:p>
          <a:p>
            <a:r>
              <a:rPr lang="en-CA" dirty="0" smtClean="0"/>
              <a:t>Regular monthly meetings with your Local Executive Committee (LEC)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We’ve Been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Edvantage</a:t>
            </a:r>
          </a:p>
          <a:p>
            <a:pPr lvl="1"/>
            <a:r>
              <a:rPr lang="en-CA" dirty="0" smtClean="0"/>
              <a:t>Goodlife – 83 BU members enrolled, 22 dependents</a:t>
            </a:r>
          </a:p>
          <a:p>
            <a:r>
              <a:rPr lang="en-CA" dirty="0" smtClean="0"/>
              <a:t>DIP (25% of BU membership)</a:t>
            </a:r>
          </a:p>
          <a:p>
            <a:r>
              <a:rPr lang="en-CA" dirty="0" smtClean="0"/>
              <a:t>Ice cream &amp; ideas</a:t>
            </a:r>
          </a:p>
          <a:p>
            <a:r>
              <a:rPr lang="en-CA" dirty="0" smtClean="0"/>
              <a:t>Website refresh</a:t>
            </a:r>
          </a:p>
          <a:p>
            <a:r>
              <a:rPr lang="en-CA" dirty="0" smtClean="0"/>
              <a:t>Bulletin board</a:t>
            </a:r>
          </a:p>
          <a:p>
            <a:r>
              <a:rPr lang="en-CA" dirty="0" smtClean="0"/>
              <a:t>Steward training</a:t>
            </a:r>
          </a:p>
          <a:p>
            <a:r>
              <a:rPr lang="en-CA" dirty="0" smtClean="0"/>
              <a:t>Upcoming holiday fest</a:t>
            </a:r>
          </a:p>
          <a:p>
            <a:r>
              <a:rPr lang="en-CA" dirty="0" smtClean="0"/>
              <a:t>2 arbitrations – 1 flex, 1 member-related</a:t>
            </a:r>
          </a:p>
          <a:p>
            <a:r>
              <a:rPr lang="en-CA" dirty="0" smtClean="0"/>
              <a:t>Numerous questions &amp; feedback to stewards from BU</a:t>
            </a:r>
          </a:p>
          <a:p>
            <a:r>
              <a:rPr lang="en-CA" dirty="0" smtClean="0"/>
              <a:t>Blurbs on positions in the local</a:t>
            </a:r>
          </a:p>
          <a:p>
            <a:r>
              <a:rPr lang="en-CA" dirty="0" smtClean="0"/>
              <a:t>Labour council &amp; GTAC</a:t>
            </a:r>
          </a:p>
        </p:txBody>
      </p:sp>
    </p:spTree>
    <p:extLst>
      <p:ext uri="{BB962C8B-B14F-4D97-AF65-F5344CB8AC3E}">
        <p14:creationId xmlns:p14="http://schemas.microsoft.com/office/powerpoint/2010/main" val="38294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We’re Going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More Health </a:t>
            </a:r>
            <a:r>
              <a:rPr lang="en-CA" dirty="0" smtClean="0"/>
              <a:t>&amp; Wellness</a:t>
            </a:r>
          </a:p>
          <a:p>
            <a:r>
              <a:rPr lang="en-CA" dirty="0" smtClean="0"/>
              <a:t>More regular communication</a:t>
            </a:r>
          </a:p>
          <a:p>
            <a:r>
              <a:rPr lang="en-US" dirty="0" smtClean="0"/>
              <a:t>Broader engagement with other activists</a:t>
            </a:r>
            <a:endParaRPr lang="en-CA" dirty="0" smtClean="0"/>
          </a:p>
          <a:p>
            <a:r>
              <a:rPr lang="en-CA" dirty="0" smtClean="0"/>
              <a:t>Semi-annual meetings</a:t>
            </a:r>
          </a:p>
          <a:p>
            <a:r>
              <a:rPr lang="en-CA" dirty="0" smtClean="0"/>
              <a:t>More signed members</a:t>
            </a:r>
          </a:p>
          <a:p>
            <a:r>
              <a:rPr lang="en-CA" dirty="0" smtClean="0"/>
              <a:t>More engagement</a:t>
            </a:r>
          </a:p>
          <a:p>
            <a:pPr lvl="1"/>
            <a:r>
              <a:rPr lang="en-CA" dirty="0" smtClean="0"/>
              <a:t>Email blasts</a:t>
            </a:r>
          </a:p>
          <a:p>
            <a:pPr lvl="1"/>
            <a:r>
              <a:rPr lang="en-CA" dirty="0" smtClean="0"/>
              <a:t>Lunch with your Local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Trustees’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Trustees ensure that:</a:t>
            </a:r>
          </a:p>
          <a:p>
            <a:pPr lvl="1"/>
            <a:r>
              <a:rPr lang="en-US" dirty="0" smtClean="0"/>
              <a:t>financial reports provided are accurate</a:t>
            </a:r>
          </a:p>
          <a:p>
            <a:pPr lvl="1"/>
            <a:r>
              <a:rPr lang="en-US" dirty="0" smtClean="0"/>
              <a:t>proper documentation has been provided to justify the Local's expenses</a:t>
            </a:r>
          </a:p>
          <a:p>
            <a:endParaRPr lang="en-US" dirty="0"/>
          </a:p>
          <a:p>
            <a:r>
              <a:rPr lang="en-US" dirty="0" smtClean="0"/>
              <a:t>Each semi-monthly TAR audited by two trustees; ensures:</a:t>
            </a:r>
          </a:p>
          <a:p>
            <a:pPr lvl="1"/>
            <a:r>
              <a:rPr lang="en-US" dirty="0" smtClean="0"/>
              <a:t>Documentation for expenses</a:t>
            </a:r>
          </a:p>
          <a:p>
            <a:pPr lvl="1"/>
            <a:r>
              <a:rPr lang="en-US" dirty="0" smtClean="0"/>
              <a:t>Accountability of bookkeeping</a:t>
            </a:r>
          </a:p>
        </p:txBody>
      </p:sp>
    </p:spTree>
    <p:extLst>
      <p:ext uri="{BB962C8B-B14F-4D97-AF65-F5344CB8AC3E}">
        <p14:creationId xmlns:p14="http://schemas.microsoft.com/office/powerpoint/2010/main" val="25137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Trustees’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transactions reviewed</a:t>
            </a:r>
          </a:p>
          <a:p>
            <a:endParaRPr lang="en-US" dirty="0" smtClean="0"/>
          </a:p>
          <a:p>
            <a:r>
              <a:rPr lang="en-US" dirty="0" smtClean="0"/>
              <a:t>No issues or concerns to report</a:t>
            </a:r>
          </a:p>
          <a:p>
            <a:endParaRPr lang="en-US" dirty="0" smtClean="0"/>
          </a:p>
          <a:p>
            <a:r>
              <a:rPr lang="en-US" dirty="0" smtClean="0"/>
              <a:t>Three recommendations:</a:t>
            </a:r>
          </a:p>
          <a:p>
            <a:pPr lvl="1"/>
            <a:r>
              <a:rPr lang="en-US" dirty="0" smtClean="0"/>
              <a:t>dollar value of investments</a:t>
            </a:r>
          </a:p>
          <a:p>
            <a:pPr lvl="1"/>
            <a:r>
              <a:rPr lang="en-US" dirty="0" smtClean="0"/>
              <a:t>retiree gifts</a:t>
            </a:r>
          </a:p>
          <a:p>
            <a:pPr lvl="1"/>
            <a:r>
              <a:rPr lang="en-US" dirty="0" smtClean="0"/>
              <a:t>policy for meal expenses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790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2451</TotalTime>
  <Words>450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Rockwell</vt:lpstr>
      <vt:lpstr>Times New Roman</vt:lpstr>
      <vt:lpstr>Wingdings 2</vt:lpstr>
      <vt:lpstr>Foundry</vt:lpstr>
      <vt:lpstr>Local 598 General Membership Meeting</vt:lpstr>
      <vt:lpstr>Agenda</vt:lpstr>
      <vt:lpstr>Welcome!</vt:lpstr>
      <vt:lpstr>Where We’ve Been</vt:lpstr>
      <vt:lpstr>Where We’ve Been</vt:lpstr>
      <vt:lpstr>Where We’ve Been</vt:lpstr>
      <vt:lpstr>Where We’re Going</vt:lpstr>
      <vt:lpstr>Trustees’ Report</vt:lpstr>
      <vt:lpstr>Trustees’ Report</vt:lpstr>
      <vt:lpstr>Treasurer’s Report</vt:lpstr>
      <vt:lpstr>Treasurer’s Report – Budget</vt:lpstr>
      <vt:lpstr>Treasurer’s Report – Budget</vt:lpstr>
      <vt:lpstr>Elections</vt:lpstr>
      <vt:lpstr>Elections</vt:lpstr>
      <vt:lpstr>Questions?</vt:lpstr>
    </vt:vector>
  </TitlesOfParts>
  <Company>OTPP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Billard</dc:creator>
  <cp:lastModifiedBy>Jeff Billard</cp:lastModifiedBy>
  <cp:revision>85</cp:revision>
  <dcterms:created xsi:type="dcterms:W3CDTF">2012-09-06T15:37:50Z</dcterms:created>
  <dcterms:modified xsi:type="dcterms:W3CDTF">2015-11-11T22:23:55Z</dcterms:modified>
</cp:coreProperties>
</file>